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mo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Halant Medium Bold" panose="020B0604020202020204" charset="0"/>
      <p:regular r:id="rId19"/>
    </p:embeddedFont>
    <p:embeddedFont>
      <p:font typeface="Public Sans" panose="020B0604020202020204" charset="0"/>
      <p:regular r:id="rId20"/>
    </p:embeddedFont>
    <p:embeddedFont>
      <p:font typeface="Public Sans Bold" panose="020B0604020202020204" charset="0"/>
      <p:regular r:id="rId21"/>
    </p:embeddedFont>
    <p:embeddedFont>
      <p:font typeface="Public Sans Thin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2" d="100"/>
          <a:sy n="72" d="100"/>
        </p:scale>
        <p:origin x="654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108416" y="2471655"/>
            <a:ext cx="9347893" cy="8039188"/>
            <a:chOff x="0" y="0"/>
            <a:chExt cx="6350000" cy="5461000"/>
          </a:xfrm>
        </p:grpSpPr>
        <p:sp>
          <p:nvSpPr>
            <p:cNvPr id="3" name="Freeform 3"/>
            <p:cNvSpPr/>
            <p:nvPr/>
          </p:nvSpPr>
          <p:spPr>
            <a:xfrm>
              <a:off x="59563" y="32385"/>
              <a:ext cx="6230874" cy="5396230"/>
            </a:xfrm>
            <a:custGeom>
              <a:avLst/>
              <a:gdLst/>
              <a:ahLst/>
              <a:cxnLst/>
              <a:rect l="l" t="t" r="r" b="b"/>
              <a:pathLst>
                <a:path w="6230874" h="5396230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blipFill>
              <a:blip r:embed="rId2"/>
              <a:stretch>
                <a:fillRect l="-10442" t="-43156" r="530" b="-4855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3508948" y="0"/>
            <a:ext cx="4779052" cy="10287000"/>
            <a:chOff x="0" y="0"/>
            <a:chExt cx="5355113" cy="115269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55113" cy="11526982"/>
            </a:xfrm>
            <a:custGeom>
              <a:avLst/>
              <a:gdLst/>
              <a:ahLst/>
              <a:cxnLst/>
              <a:rect l="l" t="t" r="r" b="b"/>
              <a:pathLst>
                <a:path w="5355113" h="11526982">
                  <a:moveTo>
                    <a:pt x="5355113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5355113" y="11526982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17219" y="2075687"/>
            <a:ext cx="12761358" cy="463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F4F4F4"/>
                </a:solidFill>
                <a:latin typeface="Public Sans Thin"/>
              </a:rPr>
              <a:t>Conception et développement d'une application de Gestion des évènements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6204" y="9524687"/>
            <a:ext cx="7153395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4F4F4"/>
                </a:solidFill>
                <a:latin typeface="Public Sans"/>
              </a:rPr>
              <a:t>REALISÉ PAR : MOHSSINE ELATTARI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F4F4F4"/>
              </a:solidFill>
              <a:latin typeface="Public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952114" y="-146261"/>
            <a:ext cx="11961628" cy="10287000"/>
            <a:chOff x="0" y="0"/>
            <a:chExt cx="6350000" cy="5461000"/>
          </a:xfrm>
        </p:grpSpPr>
        <p:sp>
          <p:nvSpPr>
            <p:cNvPr id="3" name="Freeform 3"/>
            <p:cNvSpPr/>
            <p:nvPr/>
          </p:nvSpPr>
          <p:spPr>
            <a:xfrm>
              <a:off x="59563" y="32385"/>
              <a:ext cx="6230874" cy="5396230"/>
            </a:xfrm>
            <a:custGeom>
              <a:avLst/>
              <a:gdLst/>
              <a:ahLst/>
              <a:cxnLst/>
              <a:rect l="l" t="t" r="r" b="b"/>
              <a:pathLst>
                <a:path w="6230874" h="5396230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blipFill>
              <a:blip r:embed="rId2"/>
              <a:stretch>
                <a:fillRect l="937" t="-25573" r="937" b="-4557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2318955" y="0"/>
            <a:ext cx="3347655" cy="3608571"/>
            <a:chOff x="0" y="0"/>
            <a:chExt cx="1204093" cy="1297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04093" cy="1297940"/>
            </a:xfrm>
            <a:custGeom>
              <a:avLst/>
              <a:gdLst/>
              <a:ahLst/>
              <a:cxnLst/>
              <a:rect l="l" t="t" r="r" b="b"/>
              <a:pathLst>
                <a:path w="1204093" h="1297940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663478" y="2362418"/>
            <a:ext cx="2190084" cy="213477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1526" t="2253" b="2253"/>
          <a:stretch>
            <a:fillRect/>
          </a:stretch>
        </p:blipFill>
        <p:spPr>
          <a:xfrm>
            <a:off x="7518772" y="2362418"/>
            <a:ext cx="2162747" cy="210813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322215" y="2389064"/>
            <a:ext cx="1950515" cy="210813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 l="843" t="2670" b="5723"/>
          <a:stretch>
            <a:fillRect/>
          </a:stretch>
        </p:blipFill>
        <p:spPr>
          <a:xfrm>
            <a:off x="6681364" y="5585400"/>
            <a:ext cx="2471950" cy="235832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422687" y="5692112"/>
            <a:ext cx="4142607" cy="214490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900741" y="2389064"/>
            <a:ext cx="2121456" cy="212145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836289" y="2362418"/>
            <a:ext cx="2134779" cy="213477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9794009" y="5585400"/>
            <a:ext cx="2358326" cy="235832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858813" y="95250"/>
            <a:ext cx="11529032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</a:pPr>
            <a:r>
              <a:rPr lang="en-US" sz="6000" dirty="0">
                <a:solidFill>
                  <a:srgbClr val="311476"/>
                </a:solidFill>
                <a:latin typeface="Public Sans Bold"/>
              </a:rPr>
              <a:t>Outlies de development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952114" y="0"/>
            <a:ext cx="11961628" cy="10287000"/>
            <a:chOff x="0" y="0"/>
            <a:chExt cx="6350000" cy="5461000"/>
          </a:xfrm>
        </p:grpSpPr>
        <p:sp>
          <p:nvSpPr>
            <p:cNvPr id="3" name="Freeform 3"/>
            <p:cNvSpPr/>
            <p:nvPr/>
          </p:nvSpPr>
          <p:spPr>
            <a:xfrm>
              <a:off x="59563" y="32385"/>
              <a:ext cx="6230874" cy="5396230"/>
            </a:xfrm>
            <a:custGeom>
              <a:avLst/>
              <a:gdLst/>
              <a:ahLst/>
              <a:cxnLst/>
              <a:rect l="l" t="t" r="r" b="b"/>
              <a:pathLst>
                <a:path w="6230874" h="5396230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blipFill>
              <a:blip r:embed="rId2"/>
              <a:stretch>
                <a:fillRect l="937" t="-25573" r="937" b="-4557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1616678" y="-39756"/>
            <a:ext cx="3347655" cy="3608571"/>
            <a:chOff x="0" y="0"/>
            <a:chExt cx="1204093" cy="1297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04093" cy="1297940"/>
            </a:xfrm>
            <a:custGeom>
              <a:avLst/>
              <a:gdLst/>
              <a:ahLst/>
              <a:cxnLst/>
              <a:rect l="l" t="t" r="r" b="b"/>
              <a:pathLst>
                <a:path w="1204093" h="1297940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899989" y="3830132"/>
            <a:ext cx="12733090" cy="1014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 err="1">
                <a:solidFill>
                  <a:srgbClr val="311476"/>
                </a:solidFill>
                <a:latin typeface="Public Sans Bold"/>
              </a:rPr>
              <a:t>Présentation</a:t>
            </a:r>
            <a:r>
              <a:rPr lang="en-US" sz="6000" dirty="0">
                <a:solidFill>
                  <a:srgbClr val="311476"/>
                </a:solidFill>
                <a:latin typeface="Public Sans Bold"/>
              </a:rPr>
              <a:t> de </a:t>
            </a:r>
            <a:r>
              <a:rPr lang="en-US" sz="6000" dirty="0" err="1">
                <a:solidFill>
                  <a:srgbClr val="311476"/>
                </a:solidFill>
                <a:latin typeface="Public Sans Bold"/>
              </a:rPr>
              <a:t>l'application</a:t>
            </a:r>
            <a:endParaRPr lang="en-US" sz="6000" dirty="0">
              <a:solidFill>
                <a:srgbClr val="311476"/>
              </a:solidFill>
              <a:latin typeface="Public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7982713" y="-18287"/>
            <a:ext cx="10313537" cy="1029703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256218" y="4910378"/>
            <a:ext cx="16684181" cy="1066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dirty="0">
                <a:solidFill>
                  <a:srgbClr val="FFFFFF"/>
                </a:solidFill>
                <a:latin typeface="Halant Medium Bold"/>
              </a:rPr>
              <a:t>MERCI POUR VOTRE ATTENTION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29600" y="0"/>
            <a:ext cx="10287000" cy="10287000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MA" dirty="0"/>
            </a:p>
          </p:txBody>
        </p:sp>
      </p:grpSp>
      <p:grpSp>
        <p:nvGrpSpPr>
          <p:cNvPr id="4" name="Group 4"/>
          <p:cNvGrpSpPr/>
          <p:nvPr/>
        </p:nvGrpSpPr>
        <p:grpSpPr>
          <a:xfrm rot="-5400000">
            <a:off x="9238945" y="1195917"/>
            <a:ext cx="381611" cy="381000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1D42"/>
            </a:solidFill>
          </p:spPr>
        </p:sp>
      </p:grpSp>
      <p:grpSp>
        <p:nvGrpSpPr>
          <p:cNvPr id="6" name="Group 6"/>
          <p:cNvGrpSpPr/>
          <p:nvPr/>
        </p:nvGrpSpPr>
        <p:grpSpPr>
          <a:xfrm rot="-5400000">
            <a:off x="9143695" y="2491949"/>
            <a:ext cx="381611" cy="381000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1D42"/>
            </a:solidFill>
          </p:spPr>
        </p:sp>
      </p:grpSp>
      <p:grpSp>
        <p:nvGrpSpPr>
          <p:cNvPr id="8" name="Group 8"/>
          <p:cNvGrpSpPr/>
          <p:nvPr/>
        </p:nvGrpSpPr>
        <p:grpSpPr>
          <a:xfrm rot="-5400000">
            <a:off x="9238945" y="3725307"/>
            <a:ext cx="381611" cy="381000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1D42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5400000">
            <a:off x="9238945" y="6834240"/>
            <a:ext cx="381611" cy="381000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1D42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032763" y="1129242"/>
            <a:ext cx="770309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0000"/>
                </a:solidFill>
                <a:latin typeface="Public Sans Bold"/>
              </a:rPr>
              <a:t>Problématique</a:t>
            </a:r>
            <a:endParaRPr lang="en-US" sz="3200" dirty="0">
              <a:solidFill>
                <a:srgbClr val="000000"/>
              </a:solidFill>
              <a:latin typeface="Public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937208" y="2328265"/>
            <a:ext cx="770309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Public Sans Bold"/>
              </a:rPr>
              <a:t>Maquetage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32763" y="4370705"/>
            <a:ext cx="7703092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34"/>
              </a:lnSpc>
              <a:spcBef>
                <a:spcPct val="0"/>
              </a:spcBef>
            </a:pPr>
            <a:r>
              <a:rPr lang="en-US" sz="2525">
                <a:solidFill>
                  <a:srgbClr val="000000"/>
                </a:solidFill>
                <a:latin typeface="Public Sans"/>
              </a:rPr>
              <a:t>Diagramme de cas d’utilisation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32763" y="3609975"/>
            <a:ext cx="770309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Public Sans Bold"/>
              </a:rPr>
              <a:t> Analyse &amp; conception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32763" y="6718909"/>
            <a:ext cx="770309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Public Sans Bold"/>
              </a:rPr>
              <a:t>Outlies de development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52597" y="4411345"/>
            <a:ext cx="2141455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330"/>
              </a:lnSpc>
            </a:pPr>
            <a:r>
              <a:rPr lang="en-US" sz="5274" dirty="0">
                <a:solidFill>
                  <a:srgbClr val="F4F4F4"/>
                </a:solidFill>
                <a:latin typeface="Public Sans Bold"/>
              </a:rPr>
              <a:t>Plan 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32763" y="5076825"/>
            <a:ext cx="7703092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34"/>
              </a:lnSpc>
              <a:spcBef>
                <a:spcPct val="0"/>
              </a:spcBef>
            </a:pPr>
            <a:r>
              <a:rPr lang="en-US" sz="2525">
                <a:solidFill>
                  <a:srgbClr val="000000"/>
                </a:solidFill>
                <a:latin typeface="Public Sans"/>
              </a:rPr>
              <a:t>Diagramme de classe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32763" y="5732478"/>
            <a:ext cx="7703092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34"/>
              </a:lnSpc>
              <a:spcBef>
                <a:spcPct val="0"/>
              </a:spcBef>
            </a:pPr>
            <a:r>
              <a:rPr lang="en-US" sz="2525">
                <a:solidFill>
                  <a:srgbClr val="000000"/>
                </a:solidFill>
                <a:latin typeface="Public Sans"/>
              </a:rPr>
              <a:t>Diagramme de séquence</a:t>
            </a:r>
          </a:p>
        </p:txBody>
      </p:sp>
      <p:grpSp>
        <p:nvGrpSpPr>
          <p:cNvPr id="20" name="Group 20"/>
          <p:cNvGrpSpPr/>
          <p:nvPr/>
        </p:nvGrpSpPr>
        <p:grpSpPr>
          <a:xfrm rot="-5400000">
            <a:off x="9334195" y="8080280"/>
            <a:ext cx="381611" cy="381000"/>
            <a:chOff x="0" y="0"/>
            <a:chExt cx="6350000" cy="63398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1D42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128013" y="7964948"/>
            <a:ext cx="770309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Public Sans Bold"/>
              </a:rPr>
              <a:t>Présentation de l'application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8" grpId="0"/>
      <p:bldP spid="19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93016" y="895350"/>
            <a:ext cx="12205242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25"/>
              </a:lnSpc>
              <a:spcBef>
                <a:spcPct val="0"/>
              </a:spcBef>
            </a:pPr>
            <a:r>
              <a:rPr lang="en-US" sz="6375" dirty="0" err="1">
                <a:solidFill>
                  <a:srgbClr val="0E0857"/>
                </a:solidFill>
                <a:latin typeface="Public Sans Bold"/>
              </a:rPr>
              <a:t>Problématique</a:t>
            </a:r>
            <a:endParaRPr lang="en-US" sz="6375" dirty="0">
              <a:solidFill>
                <a:srgbClr val="0E0857"/>
              </a:solidFill>
              <a:latin typeface="Public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46488" y="2764740"/>
            <a:ext cx="15365300" cy="2995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9"/>
              </a:lnSpc>
            </a:pPr>
            <a:r>
              <a:rPr lang="en-US" sz="3406" dirty="0" err="1">
                <a:solidFill>
                  <a:srgbClr val="0E0857"/>
                </a:solidFill>
                <a:latin typeface="Public Sans"/>
              </a:rPr>
              <a:t>En</a:t>
            </a:r>
            <a:r>
              <a:rPr lang="en-US" sz="3406" dirty="0">
                <a:solidFill>
                  <a:srgbClr val="0E0857"/>
                </a:solidFill>
                <a:latin typeface="Public Sans"/>
              </a:rPr>
              <a:t> </a:t>
            </a:r>
            <a:r>
              <a:rPr lang="en-US" sz="3406" dirty="0" err="1">
                <a:solidFill>
                  <a:srgbClr val="0E0857"/>
                </a:solidFill>
                <a:latin typeface="Public Sans"/>
              </a:rPr>
              <a:t>YouCode</a:t>
            </a:r>
            <a:r>
              <a:rPr lang="en-US" sz="3406" dirty="0">
                <a:solidFill>
                  <a:srgbClr val="0E0857"/>
                </a:solidFill>
                <a:latin typeface="Public Sans"/>
              </a:rPr>
              <a:t> et de </a:t>
            </a:r>
            <a:r>
              <a:rPr lang="en-US" sz="3406" dirty="0" err="1">
                <a:solidFill>
                  <a:srgbClr val="0E0857"/>
                </a:solidFill>
                <a:latin typeface="Public Sans"/>
              </a:rPr>
              <a:t>nombreuses</a:t>
            </a:r>
            <a:r>
              <a:rPr lang="en-US" sz="3406" dirty="0">
                <a:solidFill>
                  <a:srgbClr val="0E0857"/>
                </a:solidFill>
                <a:latin typeface="Public Sans"/>
              </a:rPr>
              <a:t> institutions au Maroc, ne </a:t>
            </a:r>
            <a:r>
              <a:rPr lang="en-US" sz="3406" dirty="0" err="1">
                <a:solidFill>
                  <a:srgbClr val="0E0857"/>
                </a:solidFill>
                <a:latin typeface="Public Sans"/>
              </a:rPr>
              <a:t>disposent</a:t>
            </a:r>
            <a:r>
              <a:rPr lang="en-US" sz="3406" dirty="0">
                <a:solidFill>
                  <a:srgbClr val="0E0857"/>
                </a:solidFill>
                <a:latin typeface="Public Sans"/>
              </a:rPr>
              <a:t> pas d'un </a:t>
            </a:r>
            <a:r>
              <a:rPr lang="en-US" sz="3406" dirty="0" err="1">
                <a:solidFill>
                  <a:srgbClr val="0E0857"/>
                </a:solidFill>
                <a:latin typeface="Public Sans"/>
              </a:rPr>
              <a:t>système</a:t>
            </a:r>
            <a:r>
              <a:rPr lang="en-US" sz="3406" dirty="0">
                <a:solidFill>
                  <a:srgbClr val="0E0857"/>
                </a:solidFill>
                <a:latin typeface="Public Sans"/>
              </a:rPr>
              <a:t> </a:t>
            </a:r>
            <a:r>
              <a:rPr lang="en-US" sz="3406" dirty="0" err="1">
                <a:solidFill>
                  <a:srgbClr val="0E0857"/>
                </a:solidFill>
                <a:latin typeface="Public Sans"/>
              </a:rPr>
              <a:t>électronique</a:t>
            </a:r>
            <a:r>
              <a:rPr lang="en-US" sz="3406" dirty="0">
                <a:solidFill>
                  <a:srgbClr val="0E0857"/>
                </a:solidFill>
                <a:latin typeface="Public Sans"/>
              </a:rPr>
              <a:t> pour </a:t>
            </a:r>
            <a:r>
              <a:rPr lang="en-US" sz="3406" dirty="0" err="1">
                <a:solidFill>
                  <a:srgbClr val="0E0857"/>
                </a:solidFill>
                <a:latin typeface="Public Sans"/>
              </a:rPr>
              <a:t>organiser</a:t>
            </a:r>
            <a:r>
              <a:rPr lang="en-US" sz="3406" dirty="0">
                <a:solidFill>
                  <a:srgbClr val="0E0857"/>
                </a:solidFill>
                <a:latin typeface="Public Sans"/>
              </a:rPr>
              <a:t> des </a:t>
            </a:r>
            <a:r>
              <a:rPr lang="en-US" sz="3406" dirty="0" err="1">
                <a:solidFill>
                  <a:srgbClr val="0E0857"/>
                </a:solidFill>
                <a:latin typeface="Public Sans"/>
              </a:rPr>
              <a:t>événements</a:t>
            </a:r>
            <a:r>
              <a:rPr lang="en-US" sz="3406" dirty="0">
                <a:solidFill>
                  <a:srgbClr val="0E0857"/>
                </a:solidFill>
                <a:latin typeface="Public Sans"/>
              </a:rPr>
              <a:t>, </a:t>
            </a:r>
            <a:r>
              <a:rPr lang="en-US" sz="3406" dirty="0" err="1">
                <a:solidFill>
                  <a:srgbClr val="0E0857"/>
                </a:solidFill>
                <a:latin typeface="Public Sans"/>
              </a:rPr>
              <a:t>connaître</a:t>
            </a:r>
            <a:r>
              <a:rPr lang="en-US" sz="3406" dirty="0">
                <a:solidFill>
                  <a:srgbClr val="0E0857"/>
                </a:solidFill>
                <a:latin typeface="Public Sans"/>
              </a:rPr>
              <a:t> les participants, et les </a:t>
            </a:r>
            <a:r>
              <a:rPr lang="en-US" sz="3406" dirty="0" err="1">
                <a:solidFill>
                  <a:srgbClr val="0E0857"/>
                </a:solidFill>
                <a:latin typeface="Public Sans"/>
              </a:rPr>
              <a:t>statistiques</a:t>
            </a:r>
            <a:r>
              <a:rPr lang="en-US" sz="3406" dirty="0">
                <a:solidFill>
                  <a:srgbClr val="0E0857"/>
                </a:solidFill>
                <a:latin typeface="Public Sans"/>
              </a:rPr>
              <a:t> des </a:t>
            </a:r>
            <a:r>
              <a:rPr lang="en-US" sz="3406" dirty="0" err="1">
                <a:solidFill>
                  <a:srgbClr val="0E0857"/>
                </a:solidFill>
                <a:latin typeface="Public Sans"/>
              </a:rPr>
              <a:t>événements</a:t>
            </a:r>
            <a:r>
              <a:rPr lang="en-US" sz="3406" dirty="0">
                <a:solidFill>
                  <a:srgbClr val="0E0857"/>
                </a:solidFill>
                <a:latin typeface="Public Sans"/>
              </a:rPr>
              <a:t> </a:t>
            </a:r>
            <a:r>
              <a:rPr lang="en-US" sz="3406" dirty="0" err="1">
                <a:solidFill>
                  <a:srgbClr val="0E0857"/>
                </a:solidFill>
                <a:latin typeface="Public Sans"/>
              </a:rPr>
              <a:t>organisés</a:t>
            </a:r>
            <a:r>
              <a:rPr lang="en-US" sz="3406" dirty="0">
                <a:solidFill>
                  <a:srgbClr val="0E0857"/>
                </a:solidFill>
                <a:latin typeface="Public Sans"/>
              </a:rPr>
              <a:t>.</a:t>
            </a:r>
          </a:p>
          <a:p>
            <a:pPr>
              <a:lnSpc>
                <a:spcPts val="4769"/>
              </a:lnSpc>
            </a:pPr>
            <a:r>
              <a:rPr lang="en-US" sz="3406" dirty="0">
                <a:solidFill>
                  <a:srgbClr val="0E0857"/>
                </a:solidFill>
                <a:latin typeface="Public Sans"/>
              </a:rPr>
              <a:t>À </a:t>
            </a:r>
            <a:r>
              <a:rPr lang="en-US" sz="3406" dirty="0" err="1">
                <a:solidFill>
                  <a:srgbClr val="0E0857"/>
                </a:solidFill>
                <a:latin typeface="Public Sans"/>
              </a:rPr>
              <a:t>l'heure</a:t>
            </a:r>
            <a:r>
              <a:rPr lang="en-US" sz="3406" dirty="0">
                <a:solidFill>
                  <a:srgbClr val="0E0857"/>
                </a:solidFill>
                <a:latin typeface="Public Sans"/>
              </a:rPr>
              <a:t> </a:t>
            </a:r>
            <a:r>
              <a:rPr lang="en-US" sz="3406" dirty="0" err="1">
                <a:solidFill>
                  <a:srgbClr val="0E0857"/>
                </a:solidFill>
                <a:latin typeface="Public Sans"/>
              </a:rPr>
              <a:t>actuelle</a:t>
            </a:r>
            <a:r>
              <a:rPr lang="en-US" sz="3406" dirty="0">
                <a:solidFill>
                  <a:srgbClr val="0E0857"/>
                </a:solidFill>
                <a:latin typeface="Public Sans"/>
              </a:rPr>
              <a:t> </a:t>
            </a:r>
            <a:r>
              <a:rPr lang="en-US" sz="3406" dirty="0" err="1">
                <a:solidFill>
                  <a:srgbClr val="0E0857"/>
                </a:solidFill>
                <a:latin typeface="Public Sans"/>
              </a:rPr>
              <a:t>ces</a:t>
            </a:r>
            <a:r>
              <a:rPr lang="en-US" sz="3406" dirty="0">
                <a:solidFill>
                  <a:srgbClr val="0E0857"/>
                </a:solidFill>
                <a:latin typeface="Public Sans"/>
              </a:rPr>
              <a:t> choses </a:t>
            </a:r>
            <a:r>
              <a:rPr lang="en-US" sz="3406" dirty="0" err="1">
                <a:solidFill>
                  <a:srgbClr val="0E0857"/>
                </a:solidFill>
                <a:latin typeface="Public Sans"/>
              </a:rPr>
              <a:t>sont</a:t>
            </a:r>
            <a:r>
              <a:rPr lang="en-US" sz="3406" dirty="0">
                <a:solidFill>
                  <a:srgbClr val="0E0857"/>
                </a:solidFill>
                <a:latin typeface="Public Sans"/>
              </a:rPr>
              <a:t> </a:t>
            </a:r>
            <a:r>
              <a:rPr lang="en-US" sz="3406" dirty="0" err="1">
                <a:solidFill>
                  <a:srgbClr val="0E0857"/>
                </a:solidFill>
                <a:latin typeface="Public Sans"/>
              </a:rPr>
              <a:t>faites</a:t>
            </a:r>
            <a:r>
              <a:rPr lang="en-US" sz="3406" dirty="0">
                <a:solidFill>
                  <a:srgbClr val="0E0857"/>
                </a:solidFill>
                <a:latin typeface="Public Sans"/>
              </a:rPr>
              <a:t> </a:t>
            </a:r>
            <a:r>
              <a:rPr lang="en-US" sz="3406" dirty="0" err="1">
                <a:solidFill>
                  <a:srgbClr val="0E0857"/>
                </a:solidFill>
                <a:latin typeface="Public Sans"/>
              </a:rPr>
              <a:t>traditionnellement</a:t>
            </a:r>
            <a:r>
              <a:rPr lang="en-US" sz="3406" dirty="0">
                <a:solidFill>
                  <a:srgbClr val="0E0857"/>
                </a:solidFill>
                <a:latin typeface="Public Sans"/>
              </a:rPr>
              <a:t>.</a:t>
            </a:r>
          </a:p>
          <a:p>
            <a:pPr marL="0" lvl="0" indent="0" algn="l">
              <a:lnSpc>
                <a:spcPts val="4769"/>
              </a:lnSpc>
              <a:spcBef>
                <a:spcPct val="0"/>
              </a:spcBef>
            </a:pPr>
            <a:endParaRPr lang="en-US" sz="1703" dirty="0">
              <a:solidFill>
                <a:srgbClr val="0E0857"/>
              </a:solidFill>
              <a:latin typeface="Arim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1847" y="4041097"/>
            <a:ext cx="491016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</a:pPr>
            <a:r>
              <a:rPr lang="en-US" sz="6000" dirty="0" err="1">
                <a:solidFill>
                  <a:srgbClr val="311476"/>
                </a:solidFill>
                <a:latin typeface="Public Sans Bold"/>
              </a:rPr>
              <a:t>Maquetage</a:t>
            </a:r>
            <a:r>
              <a:rPr lang="en-US" sz="6000" dirty="0">
                <a:solidFill>
                  <a:srgbClr val="311476"/>
                </a:solidFill>
                <a:latin typeface="Public Sans Bold"/>
              </a:rPr>
              <a:t> :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760708" y="127129"/>
            <a:ext cx="13527292" cy="10032742"/>
            <a:chOff x="0" y="0"/>
            <a:chExt cx="13716000" cy="101727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16000" cy="10172700"/>
            </a:xfrm>
            <a:custGeom>
              <a:avLst/>
              <a:gdLst/>
              <a:ahLst/>
              <a:cxnLst/>
              <a:rect l="l" t="t" r="r" b="b"/>
              <a:pathLst>
                <a:path w="13716000" h="101727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2"/>
              <a:stretch>
                <a:fillRect t="-393" b="-39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93700" y="615950"/>
              <a:ext cx="12941300" cy="9107742"/>
            </a:xfrm>
            <a:custGeom>
              <a:avLst/>
              <a:gdLst/>
              <a:ahLst/>
              <a:cxnLst/>
              <a:rect l="l" t="t" r="r" b="b"/>
              <a:pathLst>
                <a:path w="12941300" h="9107742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3"/>
              <a:stretch>
                <a:fillRect l="2870" t="6054" r="2777" b="-192201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952114" y="0"/>
            <a:ext cx="11961628" cy="10287000"/>
            <a:chOff x="0" y="0"/>
            <a:chExt cx="6350000" cy="5461000"/>
          </a:xfrm>
        </p:grpSpPr>
        <p:sp>
          <p:nvSpPr>
            <p:cNvPr id="3" name="Freeform 3"/>
            <p:cNvSpPr/>
            <p:nvPr/>
          </p:nvSpPr>
          <p:spPr>
            <a:xfrm>
              <a:off x="59563" y="32385"/>
              <a:ext cx="6230874" cy="5396230"/>
            </a:xfrm>
            <a:custGeom>
              <a:avLst/>
              <a:gdLst/>
              <a:ahLst/>
              <a:cxnLst/>
              <a:rect l="l" t="t" r="r" b="b"/>
              <a:pathLst>
                <a:path w="6230874" h="5396230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blipFill>
              <a:blip r:embed="rId2"/>
              <a:stretch>
                <a:fillRect l="937" t="-25573" r="937" b="-4557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1616678" y="0"/>
            <a:ext cx="3347655" cy="3608571"/>
            <a:chOff x="0" y="0"/>
            <a:chExt cx="1204093" cy="12979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04093" cy="1297940"/>
            </a:xfrm>
            <a:custGeom>
              <a:avLst/>
              <a:gdLst/>
              <a:ahLst/>
              <a:cxnLst/>
              <a:rect l="l" t="t" r="r" b="b"/>
              <a:pathLst>
                <a:path w="1204093" h="1297940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3B57F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562600" y="4057650"/>
            <a:ext cx="12268200" cy="984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6000" dirty="0" err="1">
                <a:solidFill>
                  <a:srgbClr val="311476"/>
                </a:solidFill>
                <a:latin typeface="Public Sans Bold"/>
              </a:rPr>
              <a:t>Analyse</a:t>
            </a:r>
            <a:r>
              <a:rPr lang="en-US" sz="6000" dirty="0">
                <a:solidFill>
                  <a:srgbClr val="311476"/>
                </a:solidFill>
                <a:latin typeface="Public Sans Bold"/>
              </a:rPr>
              <a:t> &amp; conception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997" b="1997"/>
          <a:stretch>
            <a:fillRect/>
          </a:stretch>
        </p:blipFill>
        <p:spPr>
          <a:xfrm>
            <a:off x="3944858" y="805661"/>
            <a:ext cx="10766024" cy="926365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176455" y="215231"/>
            <a:ext cx="5105182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80"/>
              </a:lnSpc>
            </a:pPr>
            <a:r>
              <a:rPr lang="en-US" sz="2400" dirty="0" err="1">
                <a:solidFill>
                  <a:srgbClr val="311476"/>
                </a:solidFill>
                <a:latin typeface="Public Sans Bold"/>
              </a:rPr>
              <a:t>Diagramme</a:t>
            </a:r>
            <a:r>
              <a:rPr lang="en-US" sz="2400" dirty="0">
                <a:solidFill>
                  <a:srgbClr val="311476"/>
                </a:solidFill>
                <a:latin typeface="Public Sans Bold"/>
              </a:rPr>
              <a:t> de </a:t>
            </a:r>
            <a:r>
              <a:rPr lang="en-US" sz="2400" dirty="0" err="1">
                <a:solidFill>
                  <a:srgbClr val="311476"/>
                </a:solidFill>
                <a:latin typeface="Public Sans Bold"/>
              </a:rPr>
              <a:t>cas</a:t>
            </a:r>
            <a:r>
              <a:rPr lang="en-US" sz="2400" dirty="0">
                <a:solidFill>
                  <a:srgbClr val="311476"/>
                </a:solidFill>
                <a:latin typeface="Public Sans Bold"/>
              </a:rPr>
              <a:t> </a:t>
            </a:r>
            <a:r>
              <a:rPr lang="en-US" sz="2400" dirty="0" err="1">
                <a:solidFill>
                  <a:srgbClr val="311476"/>
                </a:solidFill>
                <a:latin typeface="Public Sans Bold"/>
              </a:rPr>
              <a:t>d’utilisation</a:t>
            </a:r>
            <a:endParaRPr lang="en-US" sz="2400" dirty="0">
              <a:solidFill>
                <a:srgbClr val="311476"/>
              </a:solidFill>
              <a:latin typeface="Public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79248" y="882439"/>
            <a:ext cx="12011788" cy="909892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127701" y="215231"/>
            <a:ext cx="5105182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80"/>
              </a:lnSpc>
            </a:pPr>
            <a:r>
              <a:rPr lang="en-US" sz="2400" dirty="0" err="1">
                <a:solidFill>
                  <a:srgbClr val="311476"/>
                </a:solidFill>
                <a:latin typeface="Public Sans Bold"/>
              </a:rPr>
              <a:t>Diagramme</a:t>
            </a:r>
            <a:r>
              <a:rPr lang="en-US" sz="2400" dirty="0">
                <a:solidFill>
                  <a:srgbClr val="311476"/>
                </a:solidFill>
                <a:latin typeface="Public Sans Bold"/>
              </a:rPr>
              <a:t> de </a:t>
            </a:r>
            <a:r>
              <a:rPr lang="en-US" sz="2400" dirty="0" err="1">
                <a:solidFill>
                  <a:srgbClr val="311476"/>
                </a:solidFill>
                <a:latin typeface="Public Sans Bold"/>
              </a:rPr>
              <a:t>cas</a:t>
            </a:r>
            <a:r>
              <a:rPr lang="en-US" sz="2400" dirty="0">
                <a:solidFill>
                  <a:srgbClr val="311476"/>
                </a:solidFill>
                <a:latin typeface="Public Sans Bold"/>
              </a:rPr>
              <a:t> </a:t>
            </a:r>
            <a:r>
              <a:rPr lang="en-US" sz="2400" dirty="0" err="1">
                <a:solidFill>
                  <a:srgbClr val="311476"/>
                </a:solidFill>
                <a:latin typeface="Public Sans Bold"/>
              </a:rPr>
              <a:t>d’utilisation</a:t>
            </a:r>
            <a:endParaRPr lang="en-US" sz="2400" dirty="0">
              <a:solidFill>
                <a:srgbClr val="311476"/>
              </a:solidFill>
              <a:latin typeface="Public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47002" y="851693"/>
            <a:ext cx="12993997" cy="914452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127701" y="215231"/>
            <a:ext cx="4211362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80"/>
              </a:lnSpc>
            </a:pPr>
            <a:r>
              <a:rPr lang="en-US" sz="2400" dirty="0" err="1">
                <a:solidFill>
                  <a:srgbClr val="311476"/>
                </a:solidFill>
                <a:latin typeface="Public Sans Bold"/>
              </a:rPr>
              <a:t>Diagramme</a:t>
            </a:r>
            <a:r>
              <a:rPr lang="en-US" sz="2400" dirty="0">
                <a:solidFill>
                  <a:srgbClr val="311476"/>
                </a:solidFill>
                <a:latin typeface="Public Sans Bold"/>
              </a:rPr>
              <a:t> de </a:t>
            </a:r>
            <a:r>
              <a:rPr lang="en-US" sz="2400" dirty="0" err="1">
                <a:solidFill>
                  <a:srgbClr val="311476"/>
                </a:solidFill>
                <a:latin typeface="Public Sans Bold"/>
              </a:rPr>
              <a:t>classe</a:t>
            </a:r>
            <a:endParaRPr lang="en-US" sz="2400" dirty="0">
              <a:solidFill>
                <a:srgbClr val="311476"/>
              </a:solidFill>
              <a:latin typeface="Public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37648" y="720884"/>
            <a:ext cx="8012705" cy="932986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127701" y="215231"/>
            <a:ext cx="3805081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80"/>
              </a:lnSpc>
            </a:pPr>
            <a:r>
              <a:rPr lang="en-US" sz="2400" dirty="0" err="1">
                <a:solidFill>
                  <a:srgbClr val="311476"/>
                </a:solidFill>
                <a:latin typeface="Public Sans Bold"/>
              </a:rPr>
              <a:t>Diagramme</a:t>
            </a:r>
            <a:r>
              <a:rPr lang="en-US" sz="2400" dirty="0">
                <a:solidFill>
                  <a:srgbClr val="311476"/>
                </a:solidFill>
                <a:latin typeface="Public Sans Bold"/>
              </a:rPr>
              <a:t> de </a:t>
            </a:r>
            <a:r>
              <a:rPr lang="en-US" sz="2400" dirty="0" err="1">
                <a:solidFill>
                  <a:srgbClr val="311476"/>
                </a:solidFill>
                <a:latin typeface="Public Sans Bold"/>
              </a:rPr>
              <a:t>séquence</a:t>
            </a:r>
            <a:endParaRPr lang="en-US" sz="2400" dirty="0">
              <a:solidFill>
                <a:srgbClr val="311476"/>
              </a:solidFill>
              <a:latin typeface="Public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108</Words>
  <Application>Microsoft Office PowerPoint</Application>
  <PresentationFormat>Personnalisé</PresentationFormat>
  <Paragraphs>23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0" baseType="lpstr">
      <vt:lpstr>Public Sans Thin</vt:lpstr>
      <vt:lpstr>Arial</vt:lpstr>
      <vt:lpstr>Halant Medium Bold</vt:lpstr>
      <vt:lpstr>Arimo</vt:lpstr>
      <vt:lpstr>Public Sans</vt:lpstr>
      <vt:lpstr>Public Sans Bold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Conception et développement d'une application de Gestion des évènements</dc:title>
  <cp:lastModifiedBy>adm</cp:lastModifiedBy>
  <cp:revision>4</cp:revision>
  <dcterms:created xsi:type="dcterms:W3CDTF">2006-08-16T00:00:00Z</dcterms:created>
  <dcterms:modified xsi:type="dcterms:W3CDTF">2021-08-24T10:39:47Z</dcterms:modified>
  <dc:identifier>DAEn99tfR64</dc:identifier>
</cp:coreProperties>
</file>